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9" autoAdjust="0"/>
    <p:restoredTop sz="94660"/>
  </p:normalViewPr>
  <p:slideViewPr>
    <p:cSldViewPr>
      <p:cViewPr>
        <p:scale>
          <a:sx n="70" d="100"/>
          <a:sy n="70" d="100"/>
        </p:scale>
        <p:origin x="-63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DD5D1-0130-442E-A46D-419283ABCA5B}" type="datetimeFigureOut">
              <a:rPr lang="en-US" smtClean="0"/>
              <a:pPr/>
              <a:t>12/10/2009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1ED1-FFB7-473C-8791-E6F011629C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wva.k12.il.us/Elementary/Third%20Grade%20Web%20Page/images/math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4800" y="4864"/>
            <a:ext cx="8253383" cy="68531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838200"/>
            <a:ext cx="8915400" cy="4800600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9-2 Adding and Subtract Rational Expressions</a:t>
            </a:r>
            <a:b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spc="150" dirty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b="1" spc="150" dirty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By: Jordan and Brooke Small</a:t>
            </a:r>
            <a:endParaRPr lang="en-US" b="1" spc="150" dirty="0">
              <a:ln w="11430">
                <a:solidFill>
                  <a:schemeClr val="bg1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th.palomar.edu/msmith/books_-_math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2400" y="228600"/>
            <a:ext cx="8722838" cy="6248400"/>
          </a:xfrm>
          <a:prstGeom prst="rect">
            <a:avLst/>
          </a:prstGeom>
          <a:noFill/>
        </p:spPr>
      </p:pic>
      <p:grpSp>
        <p:nvGrpSpPr>
          <p:cNvPr id="35" name="Group 34"/>
          <p:cNvGrpSpPr/>
          <p:nvPr/>
        </p:nvGrpSpPr>
        <p:grpSpPr>
          <a:xfrm>
            <a:off x="1371600" y="1677412"/>
            <a:ext cx="6400800" cy="3046988"/>
            <a:chOff x="1219200" y="1828800"/>
            <a:chExt cx="6400800" cy="3046988"/>
          </a:xfrm>
        </p:grpSpPr>
        <p:grpSp>
          <p:nvGrpSpPr>
            <p:cNvPr id="36" name="Group 6"/>
            <p:cNvGrpSpPr/>
            <p:nvPr/>
          </p:nvGrpSpPr>
          <p:grpSpPr>
            <a:xfrm>
              <a:off x="1219200" y="1828800"/>
              <a:ext cx="2057400" cy="3046988"/>
              <a:chOff x="1219200" y="1828800"/>
              <a:chExt cx="2057400" cy="3046988"/>
            </a:xfrm>
          </p:grpSpPr>
          <p:sp>
            <p:nvSpPr>
              <p:cNvPr id="43" name="TextBox 3"/>
              <p:cNvSpPr txBox="1"/>
              <p:nvPr/>
            </p:nvSpPr>
            <p:spPr>
              <a:xfrm>
                <a:off x="1219200" y="18288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18</a:t>
                </a:r>
              </a:p>
              <a:p>
                <a:pPr algn="ctr"/>
                <a:r>
                  <a:rPr lang="en-US" sz="9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30</a:t>
                </a:r>
                <a:endParaRPr lang="en-US" sz="96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>
                <a:off x="1219200" y="3352294"/>
                <a:ext cx="2057400" cy="0"/>
              </a:xfrm>
              <a:prstGeom prst="line">
                <a:avLst/>
              </a:prstGeom>
              <a:ln w="762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7"/>
            <p:cNvGrpSpPr/>
            <p:nvPr/>
          </p:nvGrpSpPr>
          <p:grpSpPr>
            <a:xfrm>
              <a:off x="5562600" y="1828800"/>
              <a:ext cx="2057400" cy="3046988"/>
              <a:chOff x="1219200" y="1828800"/>
              <a:chExt cx="2057400" cy="304698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219200" y="18288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25</a:t>
                </a:r>
              </a:p>
              <a:p>
                <a:pPr algn="ctr"/>
                <a:r>
                  <a:rPr lang="en-US" sz="96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30</a:t>
                </a:r>
                <a:endParaRPr lang="en-US" sz="96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42" name="Straight Connector 41"/>
              <p:cNvCxnSpPr>
                <a:stCxn id="41" idx="3"/>
                <a:endCxn id="41" idx="1"/>
              </p:cNvCxnSpPr>
              <p:nvPr/>
            </p:nvCxnSpPr>
            <p:spPr>
              <a:xfrm flipH="1">
                <a:off x="1219200" y="3352294"/>
                <a:ext cx="2057400" cy="0"/>
              </a:xfrm>
              <a:prstGeom prst="line">
                <a:avLst/>
              </a:prstGeom>
              <a:ln w="762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5"/>
            <p:cNvGrpSpPr/>
            <p:nvPr/>
          </p:nvGrpSpPr>
          <p:grpSpPr>
            <a:xfrm>
              <a:off x="3956282" y="2866907"/>
              <a:ext cx="990600" cy="912540"/>
              <a:chOff x="3956282" y="2866907"/>
              <a:chExt cx="990600" cy="912540"/>
            </a:xfrm>
          </p:grpSpPr>
          <p:cxnSp>
            <p:nvCxnSpPr>
              <p:cNvPr id="39" name="Straight Connector 38"/>
              <p:cNvCxnSpPr>
                <a:cxnSpLocks noChangeAspect="1"/>
              </p:cNvCxnSpPr>
              <p:nvPr/>
            </p:nvCxnSpPr>
            <p:spPr>
              <a:xfrm rot="2700000">
                <a:off x="4000735" y="2862145"/>
                <a:ext cx="904875" cy="91440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-2520000">
                <a:off x="3956282" y="2883335"/>
                <a:ext cx="990600" cy="896112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Group 16"/>
          <p:cNvGrpSpPr/>
          <p:nvPr/>
        </p:nvGrpSpPr>
        <p:grpSpPr>
          <a:xfrm>
            <a:off x="1371600" y="1676400"/>
            <a:ext cx="6400800" cy="3046988"/>
            <a:chOff x="1219200" y="76200"/>
            <a:chExt cx="6400800" cy="3046988"/>
          </a:xfrm>
        </p:grpSpPr>
        <p:grpSp>
          <p:nvGrpSpPr>
            <p:cNvPr id="7" name="Group 6"/>
            <p:cNvGrpSpPr/>
            <p:nvPr/>
          </p:nvGrpSpPr>
          <p:grpSpPr>
            <a:xfrm>
              <a:off x="1219200" y="76200"/>
              <a:ext cx="2057400" cy="3046988"/>
              <a:chOff x="1219200" y="76200"/>
              <a:chExt cx="2057400" cy="304698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219200" y="762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 smtClean="0">
                    <a:solidFill>
                      <a:srgbClr val="FFFF00"/>
                    </a:solidFill>
                  </a:rPr>
                  <a:t>3</a:t>
                </a:r>
              </a:p>
              <a:p>
                <a:pPr algn="ctr"/>
                <a:r>
                  <a:rPr lang="en-US" sz="9600" dirty="0">
                    <a:solidFill>
                      <a:srgbClr val="FFFF00"/>
                    </a:solidFill>
                  </a:rPr>
                  <a:t>5</a:t>
                </a:r>
              </a:p>
            </p:txBody>
          </p:sp>
          <p:cxnSp>
            <p:nvCxnSpPr>
              <p:cNvPr id="6" name="Straight Connector 5"/>
              <p:cNvCxnSpPr>
                <a:stCxn id="4" idx="3"/>
                <a:endCxn id="4" idx="1"/>
              </p:cNvCxnSpPr>
              <p:nvPr/>
            </p:nvCxnSpPr>
            <p:spPr>
              <a:xfrm flipH="1">
                <a:off x="1219200" y="1599694"/>
                <a:ext cx="2057400" cy="0"/>
              </a:xfrm>
              <a:prstGeom prst="line">
                <a:avLst/>
              </a:prstGeom>
              <a:ln w="762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5562600" y="76200"/>
              <a:ext cx="2057400" cy="3046988"/>
              <a:chOff x="1219200" y="76200"/>
              <a:chExt cx="2057400" cy="3046988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19200" y="762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rgbClr val="FFFF00"/>
                    </a:solidFill>
                  </a:rPr>
                  <a:t>5</a:t>
                </a:r>
                <a:endParaRPr lang="en-US" sz="9600" dirty="0" smtClean="0">
                  <a:solidFill>
                    <a:srgbClr val="FFFF00"/>
                  </a:solidFill>
                </a:endParaRPr>
              </a:p>
              <a:p>
                <a:pPr algn="ctr"/>
                <a:r>
                  <a:rPr lang="en-US" sz="9600" dirty="0" smtClean="0">
                    <a:solidFill>
                      <a:srgbClr val="FFFF00"/>
                    </a:solidFill>
                  </a:rPr>
                  <a:t>6</a:t>
                </a:r>
                <a:endParaRPr lang="en-US" sz="96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0" name="Straight Connector 9"/>
              <p:cNvCxnSpPr>
                <a:stCxn id="9" idx="3"/>
                <a:endCxn id="9" idx="1"/>
              </p:cNvCxnSpPr>
              <p:nvPr/>
            </p:nvCxnSpPr>
            <p:spPr>
              <a:xfrm flipH="1">
                <a:off x="1219200" y="1599694"/>
                <a:ext cx="2057400" cy="0"/>
              </a:xfrm>
              <a:prstGeom prst="line">
                <a:avLst/>
              </a:prstGeom>
              <a:ln w="762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3956282" y="1130735"/>
              <a:ext cx="990600" cy="955513"/>
              <a:chOff x="3956282" y="1130735"/>
              <a:chExt cx="990600" cy="955513"/>
            </a:xfrm>
          </p:grpSpPr>
          <p:cxnSp>
            <p:nvCxnSpPr>
              <p:cNvPr id="13" name="Straight Connector 12"/>
              <p:cNvCxnSpPr>
                <a:cxnSpLocks noChangeAspect="1"/>
              </p:cNvCxnSpPr>
              <p:nvPr/>
            </p:nvCxnSpPr>
            <p:spPr>
              <a:xfrm rot="2700000">
                <a:off x="4000735" y="1176611"/>
                <a:ext cx="904875" cy="91440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19080000">
                <a:off x="3956282" y="1130735"/>
                <a:ext cx="990600" cy="896112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>
          <a:xfrm>
            <a:off x="-304800" y="2208788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(6)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(6)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228600" y="3198376"/>
            <a:ext cx="990600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91400" y="2208788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(5)</a:t>
            </a:r>
          </a:p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(5)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10800000">
            <a:off x="7924800" y="3198376"/>
            <a:ext cx="990600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"/>
          <p:cNvSpPr txBox="1"/>
          <p:nvPr/>
        </p:nvSpPr>
        <p:spPr>
          <a:xfrm>
            <a:off x="3581400" y="3505200"/>
            <a:ext cx="2057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43</a:t>
            </a:r>
          </a:p>
          <a:p>
            <a:pPr algn="ctr"/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30</a:t>
            </a:r>
            <a:endParaRPr lang="en-US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3581400" y="5028694"/>
            <a:ext cx="2057400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86600" y="-76200"/>
            <a:ext cx="205740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8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First we learned how to add Fractions</a:t>
            </a:r>
            <a:endParaRPr lang="en-US" sz="2800" b="1" spc="150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0" y="5473005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14350" indent="-514350"/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1.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Find the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Common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denominators</a:t>
            </a:r>
            <a:endParaRPr lang="en-US" sz="1400" b="1" spc="150" dirty="0" smtClean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2.  30 is the Common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denominators; to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get 30 from 5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you times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 6 and you do the same thing to the 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top but, you times 6 by 5</a:t>
            </a:r>
            <a:endParaRPr lang="en-US" sz="1400" b="1" spc="150" dirty="0" smtClean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r>
              <a:rPr lang="en-US" sz="1400" b="1" spc="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Then add the fractions</a:t>
            </a:r>
            <a:endParaRPr lang="en-US" sz="1400" b="1" spc="150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" dur="2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2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3" grpId="0"/>
      <p:bldP spid="23" grpId="1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ichmond.k12.va.us/indexnew/sub/Departments/doi/math/images/Math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4400" y="0"/>
            <a:ext cx="6858000" cy="6858000"/>
          </a:xfrm>
          <a:prstGeom prst="rect">
            <a:avLst/>
          </a:prstGeom>
          <a:noFill/>
        </p:spPr>
      </p:pic>
      <p:grpSp>
        <p:nvGrpSpPr>
          <p:cNvPr id="4" name="Group 3"/>
          <p:cNvGrpSpPr/>
          <p:nvPr/>
        </p:nvGrpSpPr>
        <p:grpSpPr>
          <a:xfrm>
            <a:off x="1371600" y="1676400"/>
            <a:ext cx="6400800" cy="3046988"/>
            <a:chOff x="1219200" y="1828800"/>
            <a:chExt cx="6400800" cy="3046988"/>
          </a:xfrm>
        </p:grpSpPr>
        <p:grpSp>
          <p:nvGrpSpPr>
            <p:cNvPr id="5" name="Group 6"/>
            <p:cNvGrpSpPr/>
            <p:nvPr/>
          </p:nvGrpSpPr>
          <p:grpSpPr>
            <a:xfrm>
              <a:off x="1219200" y="1828800"/>
              <a:ext cx="2057400" cy="3046988"/>
              <a:chOff x="1219200" y="1828800"/>
              <a:chExt cx="2057400" cy="3046988"/>
            </a:xfrm>
          </p:grpSpPr>
          <p:sp>
            <p:nvSpPr>
              <p:cNvPr id="12" name="TextBox 3"/>
              <p:cNvSpPr txBox="1"/>
              <p:nvPr/>
            </p:nvSpPr>
            <p:spPr>
              <a:xfrm>
                <a:off x="1219200" y="18288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rgbClr val="FF0000"/>
                    </a:solidFill>
                  </a:rPr>
                  <a:t>1</a:t>
                </a:r>
                <a:endParaRPr lang="en-US" sz="9600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9600" dirty="0" smtClean="0">
                    <a:solidFill>
                      <a:srgbClr val="FF0000"/>
                    </a:solidFill>
                  </a:rPr>
                  <a:t>6x</a:t>
                </a:r>
                <a:endParaRPr lang="en-US" sz="9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H="1">
                <a:off x="1219200" y="3352294"/>
                <a:ext cx="20574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7"/>
            <p:cNvGrpSpPr/>
            <p:nvPr/>
          </p:nvGrpSpPr>
          <p:grpSpPr>
            <a:xfrm>
              <a:off x="5562600" y="1828800"/>
              <a:ext cx="2057400" cy="3046988"/>
              <a:chOff x="1219200" y="1828800"/>
              <a:chExt cx="2057400" cy="3046988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1219200" y="1828800"/>
                <a:ext cx="205740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600" dirty="0" smtClean="0">
                    <a:solidFill>
                      <a:srgbClr val="FF0000"/>
                    </a:solidFill>
                  </a:rPr>
                  <a:t>2</a:t>
                </a:r>
              </a:p>
              <a:p>
                <a:pPr algn="ctr"/>
                <a:r>
                  <a:rPr lang="en-US" sz="9600" dirty="0" smtClean="0">
                    <a:solidFill>
                      <a:srgbClr val="FF0000"/>
                    </a:solidFill>
                  </a:rPr>
                  <a:t>3</a:t>
                </a:r>
                <a:endParaRPr lang="en-US" sz="96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" name="Straight Connector 10"/>
              <p:cNvCxnSpPr>
                <a:stCxn id="10" idx="3"/>
                <a:endCxn id="10" idx="1"/>
              </p:cNvCxnSpPr>
              <p:nvPr/>
            </p:nvCxnSpPr>
            <p:spPr>
              <a:xfrm flipH="1">
                <a:off x="1219200" y="3352294"/>
                <a:ext cx="20574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rot="19080000">
              <a:off x="3956282" y="2883335"/>
              <a:ext cx="990600" cy="89611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391400" y="2208788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</a:rPr>
              <a:t>(2x)</a:t>
            </a:r>
          </a:p>
          <a:p>
            <a:pPr algn="ctr"/>
            <a:r>
              <a:rPr lang="en-US" sz="6000" dirty="0" smtClean="0">
                <a:solidFill>
                  <a:srgbClr val="00B050"/>
                </a:solidFill>
              </a:rPr>
              <a:t>(2x)</a:t>
            </a:r>
            <a:endParaRPr lang="en-US" sz="6000" dirty="0">
              <a:solidFill>
                <a:srgbClr val="00B05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7924800" y="3198376"/>
            <a:ext cx="9906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6"/>
          <p:cNvGrpSpPr/>
          <p:nvPr/>
        </p:nvGrpSpPr>
        <p:grpSpPr>
          <a:xfrm>
            <a:off x="1295400" y="1677412"/>
            <a:ext cx="2133600" cy="3046988"/>
            <a:chOff x="1143000" y="1828800"/>
            <a:chExt cx="2133600" cy="3046988"/>
          </a:xfrm>
        </p:grpSpPr>
        <p:sp>
          <p:nvSpPr>
            <p:cNvPr id="25" name="TextBox 3"/>
            <p:cNvSpPr txBox="1"/>
            <p:nvPr/>
          </p:nvSpPr>
          <p:spPr>
            <a:xfrm>
              <a:off x="1143000" y="1828800"/>
              <a:ext cx="20574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rgbClr val="FF0000"/>
                  </a:solidFill>
                </a:rPr>
                <a:t>1</a:t>
              </a:r>
              <a:endParaRPr lang="en-US" sz="96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sz="9600" dirty="0" smtClean="0">
                  <a:solidFill>
                    <a:srgbClr val="FF0000"/>
                  </a:solidFill>
                </a:rPr>
                <a:t>6x</a:t>
              </a:r>
              <a:endParaRPr lang="en-US" sz="96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1219200" y="3352800"/>
              <a:ext cx="205740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7"/>
          <p:cNvGrpSpPr/>
          <p:nvPr/>
        </p:nvGrpSpPr>
        <p:grpSpPr>
          <a:xfrm>
            <a:off x="5715000" y="1676400"/>
            <a:ext cx="2057400" cy="3046988"/>
            <a:chOff x="-381000" y="-382012"/>
            <a:chExt cx="2057400" cy="3046988"/>
          </a:xfrm>
        </p:grpSpPr>
        <p:sp>
          <p:nvSpPr>
            <p:cNvPr id="23" name="TextBox 22"/>
            <p:cNvSpPr txBox="1"/>
            <p:nvPr/>
          </p:nvSpPr>
          <p:spPr>
            <a:xfrm>
              <a:off x="-381000" y="-382012"/>
              <a:ext cx="20574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 smtClean="0">
                  <a:solidFill>
                    <a:srgbClr val="FF0000"/>
                  </a:solidFill>
                </a:rPr>
                <a:t>4x</a:t>
              </a:r>
            </a:p>
            <a:p>
              <a:pPr algn="ctr"/>
              <a:r>
                <a:rPr lang="en-US" sz="9600" dirty="0">
                  <a:solidFill>
                    <a:srgbClr val="FF0000"/>
                  </a:solidFill>
                </a:rPr>
                <a:t>6</a:t>
              </a:r>
              <a:r>
                <a:rPr lang="en-US" sz="9600" dirty="0" smtClean="0">
                  <a:solidFill>
                    <a:srgbClr val="FF0000"/>
                  </a:solidFill>
                </a:rPr>
                <a:t>x</a:t>
              </a:r>
              <a:endParaRPr lang="en-US" sz="9600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Connector 23"/>
            <p:cNvCxnSpPr>
              <a:stCxn id="23" idx="3"/>
              <a:endCxn id="23" idx="1"/>
            </p:cNvCxnSpPr>
            <p:nvPr/>
          </p:nvCxnSpPr>
          <p:spPr>
            <a:xfrm flipH="1">
              <a:off x="-381000" y="1141482"/>
              <a:ext cx="205740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 rot="19080000">
            <a:off x="4108682" y="2731947"/>
            <a:ext cx="990600" cy="89611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3429000" y="3828633"/>
            <a:ext cx="2438400" cy="2800767"/>
            <a:chOff x="3810000" y="3733800"/>
            <a:chExt cx="2438400" cy="2800767"/>
          </a:xfrm>
        </p:grpSpPr>
        <p:sp>
          <p:nvSpPr>
            <p:cNvPr id="30" name="TextBox 29"/>
            <p:cNvSpPr txBox="1"/>
            <p:nvPr/>
          </p:nvSpPr>
          <p:spPr>
            <a:xfrm>
              <a:off x="3810000" y="3733800"/>
              <a:ext cx="24384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800" dirty="0" smtClean="0">
                  <a:solidFill>
                    <a:srgbClr val="FF0000"/>
                  </a:solidFill>
                </a:rPr>
                <a:t>1-4x</a:t>
              </a:r>
            </a:p>
            <a:p>
              <a:pPr algn="ctr"/>
              <a:r>
                <a:rPr lang="en-US" sz="8800" dirty="0" smtClean="0">
                  <a:solidFill>
                    <a:srgbClr val="FF0000"/>
                  </a:solidFill>
                </a:rPr>
                <a:t>6x</a:t>
              </a:r>
              <a:endParaRPr lang="en-US" sz="8800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10800000">
              <a:off x="4343401" y="5105400"/>
              <a:ext cx="990600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7086600" y="-76200"/>
            <a:ext cx="2057400" cy="24929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6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Second we learned how to Subtract Fractions with a variable</a:t>
            </a:r>
            <a:endParaRPr lang="en-US" sz="2600" b="1" dirty="0">
              <a:ln w="11430"/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54864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/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1. Find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the Common denominator</a:t>
            </a:r>
            <a:endParaRPr lang="en-US" sz="1400" b="1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/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2.  6x is the Common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denominators; to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get 6x from 3x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you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times by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2x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and you do the same thing to the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top </a:t>
            </a:r>
            <a:endParaRPr lang="en-US" sz="1400" b="1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/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3. </a:t>
            </a:r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Distribute</a:t>
            </a:r>
            <a:endParaRPr lang="en-US" sz="1400" b="1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14350" indent="-514350"/>
            <a:r>
              <a:rPr lang="en-US" sz="1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</a:rPr>
              <a:t>4. Then subtract the fractions</a:t>
            </a:r>
            <a:endParaRPr lang="en-US" sz="1400" b="1" dirty="0">
              <a:ln w="11430"/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ypatia-phd.com/MathTools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01874" y="226761"/>
            <a:ext cx="6170526" cy="6021639"/>
          </a:xfrm>
          <a:prstGeom prst="rect">
            <a:avLst/>
          </a:prstGeom>
          <a:noFill/>
        </p:spPr>
      </p:pic>
      <p:grpSp>
        <p:nvGrpSpPr>
          <p:cNvPr id="5" name="Group 6"/>
          <p:cNvGrpSpPr/>
          <p:nvPr/>
        </p:nvGrpSpPr>
        <p:grpSpPr>
          <a:xfrm>
            <a:off x="228600" y="1677412"/>
            <a:ext cx="4114800" cy="2554545"/>
            <a:chOff x="990600" y="1828800"/>
            <a:chExt cx="3616036" cy="2554545"/>
          </a:xfrm>
        </p:grpSpPr>
        <p:sp>
          <p:nvSpPr>
            <p:cNvPr id="10" name="TextBox 3"/>
            <p:cNvSpPr txBox="1"/>
            <p:nvPr/>
          </p:nvSpPr>
          <p:spPr>
            <a:xfrm>
              <a:off x="990600" y="1828800"/>
              <a:ext cx="361603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FFC000"/>
                  </a:solidFill>
                </a:rPr>
                <a:t>7y</a:t>
              </a:r>
            </a:p>
            <a:p>
              <a:pPr algn="ctr"/>
              <a:r>
                <a:rPr lang="en-US" sz="8000" dirty="0" smtClean="0">
                  <a:solidFill>
                    <a:srgbClr val="FFC000"/>
                  </a:solidFill>
                </a:rPr>
                <a:t>5y^2-125</a:t>
              </a:r>
              <a:endParaRPr lang="en-US" sz="8000" dirty="0">
                <a:solidFill>
                  <a:srgbClr val="FFC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1611746" y="3123188"/>
              <a:ext cx="20574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"/>
          <p:cNvGrpSpPr/>
          <p:nvPr/>
        </p:nvGrpSpPr>
        <p:grpSpPr>
          <a:xfrm>
            <a:off x="5562600" y="1752600"/>
            <a:ext cx="3276600" cy="2554545"/>
            <a:chOff x="1736435" y="1864043"/>
            <a:chExt cx="2057400" cy="2554545"/>
          </a:xfrm>
        </p:grpSpPr>
        <p:sp>
          <p:nvSpPr>
            <p:cNvPr id="8" name="TextBox 7"/>
            <p:cNvSpPr txBox="1"/>
            <p:nvPr/>
          </p:nvSpPr>
          <p:spPr>
            <a:xfrm>
              <a:off x="1736435" y="1864043"/>
              <a:ext cx="20574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dirty="0" smtClean="0">
                  <a:solidFill>
                    <a:srgbClr val="FFC000"/>
                  </a:solidFill>
                </a:rPr>
                <a:t>   4</a:t>
              </a:r>
            </a:p>
            <a:p>
              <a:pPr algn="ctr"/>
              <a:r>
                <a:rPr lang="en-US" sz="8000" dirty="0" smtClean="0">
                  <a:solidFill>
                    <a:srgbClr val="FFC000"/>
                  </a:solidFill>
                </a:rPr>
                <a:t>3y+15</a:t>
              </a:r>
              <a:endParaRPr lang="en-US" sz="8000" dirty="0">
                <a:solidFill>
                  <a:srgbClr val="FFC0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1736435" y="3123188"/>
              <a:ext cx="20574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 rot="5400000">
            <a:off x="4267200" y="3048000"/>
            <a:ext cx="76200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67200" y="3048000"/>
            <a:ext cx="76200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40386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(5)(y-5)(125)(3)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57800" y="3969603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(3)(y+5)(5)(y-5)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62000" y="1905000"/>
            <a:ext cx="869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</a:rPr>
              <a:t>(3)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086600" y="2064603"/>
            <a:ext cx="20217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(5)(y-5)</a:t>
            </a:r>
            <a:endParaRPr lang="en-US" dirty="0"/>
          </a:p>
        </p:txBody>
      </p:sp>
      <p:grpSp>
        <p:nvGrpSpPr>
          <p:cNvPr id="24" name="Group 6"/>
          <p:cNvGrpSpPr/>
          <p:nvPr/>
        </p:nvGrpSpPr>
        <p:grpSpPr>
          <a:xfrm>
            <a:off x="1676400" y="1712655"/>
            <a:ext cx="5715001" cy="2554545"/>
            <a:chOff x="454888" y="0"/>
            <a:chExt cx="5022273" cy="2554545"/>
          </a:xfrm>
        </p:grpSpPr>
        <p:sp>
          <p:nvSpPr>
            <p:cNvPr id="25" name="TextBox 3"/>
            <p:cNvSpPr txBox="1"/>
            <p:nvPr/>
          </p:nvSpPr>
          <p:spPr>
            <a:xfrm>
              <a:off x="454888" y="0"/>
              <a:ext cx="5022273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FFC000"/>
                  </a:solidFill>
                </a:rPr>
                <a:t>21y-20y+100</a:t>
              </a:r>
            </a:p>
            <a:p>
              <a:pPr algn="ctr"/>
              <a:r>
                <a:rPr lang="en-US" sz="8000" dirty="0" smtClean="0">
                  <a:solidFill>
                    <a:srgbClr val="FFC000"/>
                  </a:solidFill>
                </a:rPr>
                <a:t>15(y^2-25)</a:t>
              </a:r>
              <a:endParaRPr lang="en-US" sz="8000" dirty="0">
                <a:solidFill>
                  <a:srgbClr val="FFC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rot="10800000">
              <a:off x="722743" y="1335345"/>
              <a:ext cx="4352636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781800" y="-76200"/>
            <a:ext cx="23622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Third we learned how to Subtracting Fractions with </a:t>
            </a:r>
            <a:r>
              <a:rPr lang="en-US" sz="2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2 or more </a:t>
            </a:r>
            <a:r>
              <a:rPr lang="en-US" sz="2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variable</a:t>
            </a:r>
            <a:endParaRPr lang="en-US" sz="2200" b="1" spc="150" dirty="0">
              <a:ln w="11430"/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51054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1. Find 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the Common 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denomi</a:t>
            </a:r>
            <a:r>
              <a:rPr lang="en-US" sz="1200" b="1" spc="1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</a:rPr>
              <a:t>nato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rs </a:t>
            </a: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2. (5)(y-5)(y+)(3) is the com</a:t>
            </a:r>
            <a:r>
              <a:rPr lang="en-US" sz="1200" b="1" spc="1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</a:rPr>
              <a:t>mo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n dominator; to get 5y^2-125 to (5)(y-5)(125)(3) you times by 3 and do the same thing to the other side</a:t>
            </a:r>
            <a:endParaRPr lang="en-US" sz="1200" b="1" spc="150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. On the other side you do the same 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thing</a:t>
            </a:r>
            <a:endParaRPr lang="en-US" sz="1200" b="1" spc="150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Distribute </a:t>
            </a:r>
            <a:endParaRPr lang="en-US" sz="1200" b="1" spc="150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5. Combine Like-Terms</a:t>
            </a: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5">
                    <a:lumMod val="75000"/>
                  </a:schemeClr>
                </a:solidFill>
              </a:rPr>
              <a:t>6. Solve</a:t>
            </a:r>
            <a:endParaRPr lang="en-US" sz="1200" b="1" spc="150" dirty="0" smtClean="0">
              <a:ln w="11430"/>
              <a:solidFill>
                <a:schemeClr val="accent5">
                  <a:lumMod val="75000"/>
                </a:schemeClr>
              </a:solidFill>
            </a:endParaRPr>
          </a:p>
          <a:p>
            <a:pPr marL="514350" indent="-514350" algn="ctr"/>
            <a:endParaRPr lang="en-US" sz="1200" b="1" spc="150" dirty="0">
              <a:ln w="11430"/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133600" y="2057400"/>
            <a:ext cx="4343400" cy="1938992"/>
            <a:chOff x="2514600" y="5715000"/>
            <a:chExt cx="4343400" cy="1938992"/>
          </a:xfrm>
        </p:grpSpPr>
        <p:sp>
          <p:nvSpPr>
            <p:cNvPr id="30" name="TextBox 29"/>
            <p:cNvSpPr txBox="1"/>
            <p:nvPr/>
          </p:nvSpPr>
          <p:spPr>
            <a:xfrm>
              <a:off x="2514600" y="5715000"/>
              <a:ext cx="43434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 smtClean="0">
                  <a:solidFill>
                    <a:srgbClr val="FFC000"/>
                  </a:solidFill>
                </a:rPr>
                <a:t>1y+100</a:t>
              </a:r>
            </a:p>
            <a:p>
              <a:pPr algn="ctr"/>
              <a:r>
                <a:rPr lang="en-US" sz="6000" dirty="0" smtClean="0">
                  <a:solidFill>
                    <a:srgbClr val="FFC000"/>
                  </a:solidFill>
                </a:rPr>
                <a:t>15(y^2-25)</a:t>
              </a:r>
              <a:endParaRPr lang="en-US" sz="6000" dirty="0">
                <a:solidFill>
                  <a:srgbClr val="FFC000"/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048000" y="6705600"/>
              <a:ext cx="30480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olumbiaea.cps.k12.il.us/images/student%20resources/math1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28600"/>
            <a:ext cx="8761597" cy="5934075"/>
          </a:xfrm>
          <a:prstGeom prst="rect">
            <a:avLst/>
          </a:prstGeom>
          <a:noFill/>
        </p:spPr>
      </p:pic>
      <p:grpSp>
        <p:nvGrpSpPr>
          <p:cNvPr id="4" name="Group 6"/>
          <p:cNvGrpSpPr/>
          <p:nvPr/>
        </p:nvGrpSpPr>
        <p:grpSpPr>
          <a:xfrm>
            <a:off x="-381000" y="1677412"/>
            <a:ext cx="4114800" cy="2554545"/>
            <a:chOff x="454888" y="1828800"/>
            <a:chExt cx="3616036" cy="2554545"/>
          </a:xfrm>
        </p:grpSpPr>
        <p:sp>
          <p:nvSpPr>
            <p:cNvPr id="5" name="TextBox 3"/>
            <p:cNvSpPr txBox="1"/>
            <p:nvPr/>
          </p:nvSpPr>
          <p:spPr>
            <a:xfrm>
              <a:off x="454888" y="1828800"/>
              <a:ext cx="361603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FFFF00"/>
                  </a:solidFill>
                </a:rPr>
                <a:t>    5x</a:t>
              </a:r>
            </a:p>
            <a:p>
              <a:pPr algn="ctr"/>
              <a:r>
                <a:rPr lang="en-US" sz="8000" dirty="0" smtClean="0">
                  <a:solidFill>
                    <a:srgbClr val="FFFF00"/>
                  </a:solidFill>
                </a:rPr>
                <a:t>x^2-x-6</a:t>
              </a:r>
              <a:endParaRPr lang="en-US" sz="8000" dirty="0">
                <a:solidFill>
                  <a:srgbClr val="FFFF00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>
              <a:off x="1076034" y="3123188"/>
              <a:ext cx="2057400" cy="0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"/>
          <p:cNvGrpSpPr/>
          <p:nvPr/>
        </p:nvGrpSpPr>
        <p:grpSpPr>
          <a:xfrm>
            <a:off x="4800600" y="1712655"/>
            <a:ext cx="4267200" cy="2554545"/>
            <a:chOff x="1883393" y="1864043"/>
            <a:chExt cx="2057400" cy="2554545"/>
          </a:xfrm>
        </p:grpSpPr>
        <p:sp>
          <p:nvSpPr>
            <p:cNvPr id="8" name="TextBox 7"/>
            <p:cNvSpPr txBox="1"/>
            <p:nvPr/>
          </p:nvSpPr>
          <p:spPr>
            <a:xfrm>
              <a:off x="1883393" y="1864043"/>
              <a:ext cx="20574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FFFF00"/>
                  </a:solidFill>
                </a:rPr>
                <a:t>4</a:t>
              </a:r>
            </a:p>
            <a:p>
              <a:pPr algn="ctr"/>
              <a:r>
                <a:rPr lang="en-US" sz="8000" dirty="0" smtClean="0">
                  <a:solidFill>
                    <a:srgbClr val="FFFF00"/>
                  </a:solidFill>
                </a:rPr>
                <a:t>X^2+4x+4</a:t>
              </a:r>
              <a:endParaRPr lang="en-US" sz="8000" dirty="0">
                <a:solidFill>
                  <a:srgbClr val="FFFF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rot="10800000">
              <a:off x="2287525" y="3123188"/>
              <a:ext cx="1396093" cy="0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>
            <a:off x="3657601" y="2971800"/>
            <a:ext cx="1066799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41148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(x-3)(x+2)^2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410587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(x+2)(x+2)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" y="1905000"/>
            <a:ext cx="16001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(x+2)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82" y="1905000"/>
            <a:ext cx="14670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(x-3)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76932" y="4105870"/>
            <a:ext cx="14670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C000"/>
                </a:solidFill>
              </a:rPr>
              <a:t>(x-3)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1752600"/>
            <a:ext cx="563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C000"/>
                </a:solidFill>
              </a:rPr>
              <a:t>5x^2+6x+12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09800" y="3019961"/>
            <a:ext cx="521168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solidFill>
                  <a:srgbClr val="FFC000"/>
                </a:solidFill>
              </a:rPr>
              <a:t>(x-3)(x+2)^2</a:t>
            </a:r>
            <a:endParaRPr lang="en-US" sz="8000" dirty="0">
              <a:solidFill>
                <a:srgbClr val="FFC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2057402" y="2971800"/>
            <a:ext cx="5029198" cy="1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95400" y="432137"/>
            <a:ext cx="533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C000"/>
                </a:solidFill>
              </a:rPr>
              <a:t>5x^2+10x-4x+12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34200" y="46875"/>
            <a:ext cx="2057400" cy="20867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16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Third we learned how to Subtracting Fractions with </a:t>
            </a:r>
            <a:r>
              <a:rPr lang="en-US" sz="216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 or more </a:t>
            </a:r>
            <a:r>
              <a:rPr lang="en-US" sz="216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variable</a:t>
            </a:r>
            <a:endParaRPr lang="en-US" sz="2160" b="1" spc="1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4864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14350" indent="-514350"/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1.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Find the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Common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denominator</a:t>
            </a:r>
            <a:endParaRPr lang="en-US" sz="1200" b="1" spc="150" dirty="0" smtClean="0">
              <a:ln w="11430"/>
              <a:solidFill>
                <a:schemeClr val="accent4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2. (x-3)((x+2)^2)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is the Common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</a:t>
            </a:r>
            <a:r>
              <a:rPr lang="en-US" sz="1200" b="1" spc="1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inators; to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get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x^2-x-6 you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times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(x-3)((x+2^2</a:t>
            </a:r>
            <a:r>
              <a:rPr lang="en-US" sz="1200" b="1" spc="1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) </a:t>
            </a:r>
            <a:r>
              <a:rPr lang="en-US" sz="1200" b="1" spc="1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you do the same thing to the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top </a:t>
            </a:r>
            <a:endParaRPr lang="en-US" sz="1200" b="1" spc="150" dirty="0" smtClean="0">
              <a:ln w="11430"/>
              <a:solidFill>
                <a:schemeClr val="accent4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On the other side you do the same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thing</a:t>
            </a: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Distribute</a:t>
            </a:r>
          </a:p>
          <a:p>
            <a:pPr marL="514350" indent="-514350"/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en-US" sz="1200" b="1" spc="1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Simply</a:t>
            </a:r>
            <a:endParaRPr lang="en-US" sz="1200" b="1" spc="150" dirty="0" smtClean="0">
              <a:ln w="11430"/>
              <a:solidFill>
                <a:schemeClr val="accent4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8" grpId="0"/>
      <p:bldP spid="20" grpId="0"/>
      <p:bldP spid="20" grpId="1"/>
      <p:bldP spid="2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bpl.org/bpl/files/images/math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11300" y="41812"/>
            <a:ext cx="6642100" cy="6816188"/>
          </a:xfrm>
          <a:prstGeom prst="rect">
            <a:avLst/>
          </a:prstGeom>
          <a:noFill/>
        </p:spPr>
      </p:pic>
      <p:sp>
        <p:nvSpPr>
          <p:cNvPr id="5" name="TextBox 3"/>
          <p:cNvSpPr txBox="1"/>
          <p:nvPr/>
        </p:nvSpPr>
        <p:spPr>
          <a:xfrm>
            <a:off x="457200" y="19812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rgbClr val="99FF33"/>
                </a:solidFill>
              </a:rPr>
              <a:t>3x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4876800" y="1853148"/>
            <a:ext cx="3276600" cy="2554545"/>
            <a:chOff x="1592897" y="2004536"/>
            <a:chExt cx="2057400" cy="2554545"/>
          </a:xfrm>
        </p:grpSpPr>
        <p:sp>
          <p:nvSpPr>
            <p:cNvPr id="8" name="TextBox 7"/>
            <p:cNvSpPr txBox="1"/>
            <p:nvPr/>
          </p:nvSpPr>
          <p:spPr>
            <a:xfrm>
              <a:off x="1592897" y="2004536"/>
              <a:ext cx="20574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X^2+5x</a:t>
              </a:r>
            </a:p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X^2-2</a:t>
              </a:r>
              <a:endParaRPr lang="en-US" sz="8000" dirty="0">
                <a:solidFill>
                  <a:srgbClr val="99FF33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1592897" y="3263681"/>
              <a:ext cx="20574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>
            <a:off x="3200400" y="3124200"/>
            <a:ext cx="1066799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V="1">
            <a:off x="3318565" y="3089965"/>
            <a:ext cx="830468" cy="1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5489138"/>
            <a:ext cx="4267200" cy="12926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14350" indent="-514350"/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1.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Find the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Common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denominator</a:t>
            </a:r>
            <a:endParaRPr lang="en-US" sz="1300" b="1" spc="150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2. (X^2-2) is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Common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denominators; to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get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X^2-2) you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times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 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(X^2-2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  <a:endParaRPr lang="en-US" sz="1300" b="1" spc="150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Distribute</a:t>
            </a:r>
          </a:p>
          <a:p>
            <a:pPr marL="514350" indent="-514350"/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4. Simply </a:t>
            </a:r>
            <a:endParaRPr lang="en-US" sz="1300" b="1" spc="150" dirty="0" smtClean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14350" indent="-514350"/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en-US" sz="13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Solve</a:t>
            </a:r>
            <a:endParaRPr lang="en-US" sz="1300" b="1" spc="1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86600" y="46875"/>
            <a:ext cx="2057400" cy="24929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5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Forth</a:t>
            </a:r>
            <a:r>
              <a:rPr lang="en-US" sz="2500" b="1" spc="1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thing we did add fractions with 2 or more variable </a:t>
            </a:r>
            <a:endParaRPr lang="en-US" sz="2500" b="1" spc="1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20087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(x^2-2)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32766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(x^2-2)1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381000" y="3124200"/>
            <a:ext cx="251460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1371600" y="1905000"/>
            <a:ext cx="6096000" cy="2554545"/>
            <a:chOff x="457200" y="304800"/>
            <a:chExt cx="6096000" cy="2554545"/>
          </a:xfrm>
        </p:grpSpPr>
        <p:sp>
          <p:nvSpPr>
            <p:cNvPr id="20" name="TextBox 19"/>
            <p:cNvSpPr txBox="1"/>
            <p:nvPr/>
          </p:nvSpPr>
          <p:spPr>
            <a:xfrm>
              <a:off x="457200" y="304800"/>
              <a:ext cx="60960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3x-6x+x^2+5x</a:t>
              </a:r>
            </a:p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X^2-2</a:t>
              </a:r>
              <a:endParaRPr lang="en-US" sz="8000" dirty="0">
                <a:solidFill>
                  <a:srgbClr val="99FF33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0800000">
              <a:off x="609600" y="1524000"/>
              <a:ext cx="57150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57200" y="2209800"/>
            <a:ext cx="7391400" cy="2554545"/>
            <a:chOff x="5410200" y="4800600"/>
            <a:chExt cx="3886200" cy="2554545"/>
          </a:xfrm>
        </p:grpSpPr>
        <p:sp>
          <p:nvSpPr>
            <p:cNvPr id="24" name="TextBox 23"/>
            <p:cNvSpPr txBox="1"/>
            <p:nvPr/>
          </p:nvSpPr>
          <p:spPr>
            <a:xfrm>
              <a:off x="5410200" y="4800600"/>
              <a:ext cx="38862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3x^3+x^2-x</a:t>
              </a:r>
            </a:p>
            <a:p>
              <a:pPr algn="ctr"/>
              <a:r>
                <a:rPr lang="en-US" sz="8000" dirty="0" smtClean="0">
                  <a:solidFill>
                    <a:srgbClr val="99FF33"/>
                  </a:solidFill>
                </a:rPr>
                <a:t>X^2-2</a:t>
              </a:r>
              <a:endParaRPr lang="en-US" sz="8000" dirty="0">
                <a:solidFill>
                  <a:srgbClr val="99FF33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5715000" y="6019800"/>
              <a:ext cx="3276600" cy="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5" grpId="0"/>
      <p:bldP spid="15" grpId="1"/>
      <p:bldP spid="16" grpId="0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wva.k12.il.us/Elementary/Third%20Grade%20Web%20Page/images/math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4800" y="4864"/>
            <a:ext cx="8253383" cy="68531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838200"/>
            <a:ext cx="8915400" cy="4800600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9-2 Adding and Subtract Rational Expressions</a:t>
            </a:r>
            <a:b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spc="150" dirty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b="1" spc="150" dirty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b="1" spc="150" dirty="0" smtClean="0">
                <a:ln w="1143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By: Jordan and Brooke Small</a:t>
            </a:r>
            <a:endParaRPr lang="en-US" b="1" spc="150" dirty="0">
              <a:ln w="11430">
                <a:solidFill>
                  <a:schemeClr val="bg1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432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9-2 Adding and Subtract Rational Expressions  By: Jordan and Brooke Small</vt:lpstr>
      <vt:lpstr>Slide 2</vt:lpstr>
      <vt:lpstr>Slide 3</vt:lpstr>
      <vt:lpstr>Slide 4</vt:lpstr>
      <vt:lpstr>Slide 5</vt:lpstr>
      <vt:lpstr>Slide 6</vt:lpstr>
      <vt:lpstr>9-2 Adding and Subtract Rational Expressions  By: Jordan and Brooke Small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9-2 Adding and Subtract Rational Expressions  By: Jordan and Broke Small</dc:title>
  <dc:creator> </dc:creator>
  <cp:lastModifiedBy> </cp:lastModifiedBy>
  <cp:revision>12</cp:revision>
  <dcterms:created xsi:type="dcterms:W3CDTF">2009-12-09T22:40:06Z</dcterms:created>
  <dcterms:modified xsi:type="dcterms:W3CDTF">2009-12-10T23:31:32Z</dcterms:modified>
</cp:coreProperties>
</file>